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17" r:id="rId1"/>
  </p:sldMasterIdLst>
  <p:notesMasterIdLst>
    <p:notesMasterId r:id="rId29"/>
  </p:notesMasterIdLst>
  <p:sldIdLst>
    <p:sldId id="373" r:id="rId2"/>
    <p:sldId id="374" r:id="rId3"/>
    <p:sldId id="376" r:id="rId4"/>
    <p:sldId id="375" r:id="rId5"/>
    <p:sldId id="377" r:id="rId6"/>
    <p:sldId id="378" r:id="rId7"/>
    <p:sldId id="380" r:id="rId8"/>
    <p:sldId id="379" r:id="rId9"/>
    <p:sldId id="393" r:id="rId10"/>
    <p:sldId id="398" r:id="rId11"/>
    <p:sldId id="387" r:id="rId12"/>
    <p:sldId id="382" r:id="rId13"/>
    <p:sldId id="383" r:id="rId14"/>
    <p:sldId id="397" r:id="rId15"/>
    <p:sldId id="384" r:id="rId16"/>
    <p:sldId id="385" r:id="rId17"/>
    <p:sldId id="386" r:id="rId18"/>
    <p:sldId id="388" r:id="rId19"/>
    <p:sldId id="389" r:id="rId20"/>
    <p:sldId id="390" r:id="rId21"/>
    <p:sldId id="391" r:id="rId22"/>
    <p:sldId id="392" r:id="rId23"/>
    <p:sldId id="394" r:id="rId24"/>
    <p:sldId id="395" r:id="rId25"/>
    <p:sldId id="399" r:id="rId26"/>
    <p:sldId id="400" r:id="rId27"/>
    <p:sldId id="396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olas FRANCOIS" initials="NF" lastIdx="2" clrIdx="0">
    <p:extLst>
      <p:ext uri="{19B8F6BF-5375-455C-9EA6-DF929625EA0E}">
        <p15:presenceInfo xmlns:p15="http://schemas.microsoft.com/office/powerpoint/2012/main" userId="S::nicolas.francois@officeG54023.onmicrosoft.com::cfdb8848-8215-4dbe-a9da-313841358cb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63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B942A6-171B-4D7E-8559-ED519508A1C7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444994-B7BD-4517-A182-4E636F7F52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0410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5BF04-D3F0-4E54-9902-CE505A6F7BF0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C4D89-8A42-40E0-BC81-97727BF5CC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2224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5BF04-D3F0-4E54-9902-CE505A6F7BF0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C4D89-8A42-40E0-BC81-97727BF5CC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2207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5BF04-D3F0-4E54-9902-CE505A6F7BF0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C4D89-8A42-40E0-BC81-97727BF5CC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13954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5BF04-D3F0-4E54-9902-CE505A6F7BF0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C4D89-8A42-40E0-BC81-97727BF5CCA0}" type="slidenum">
              <a:rPr lang="fr-FR" smtClean="0"/>
              <a:t>‹N°›</a:t>
            </a:fld>
            <a:endParaRPr lang="fr-FR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284746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5BF04-D3F0-4E54-9902-CE505A6F7BF0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C4D89-8A42-40E0-BC81-97727BF5CC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31371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5BF04-D3F0-4E54-9902-CE505A6F7BF0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C4D89-8A42-40E0-BC81-97727BF5CCA0}" type="slidenum">
              <a:rPr lang="fr-FR" smtClean="0"/>
              <a:t>‹N°›</a:t>
            </a:fld>
            <a:endParaRPr lang="fr-FR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86959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5BF04-D3F0-4E54-9902-CE505A6F7BF0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C4D89-8A42-40E0-BC81-97727BF5CC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33828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5BF04-D3F0-4E54-9902-CE505A6F7BF0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C4D89-8A42-40E0-BC81-97727BF5CC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14951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5BF04-D3F0-4E54-9902-CE505A6F7BF0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C4D89-8A42-40E0-BC81-97727BF5CC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6812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5BF04-D3F0-4E54-9902-CE505A6F7BF0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C4D89-8A42-40E0-BC81-97727BF5CC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8274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5BF04-D3F0-4E54-9902-CE505A6F7BF0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C4D89-8A42-40E0-BC81-97727BF5CC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4758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5BF04-D3F0-4E54-9902-CE505A6F7BF0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C4D89-8A42-40E0-BC81-97727BF5CC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4570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5BF04-D3F0-4E54-9902-CE505A6F7BF0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C4D89-8A42-40E0-BC81-97727BF5CC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6034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5BF04-D3F0-4E54-9902-CE505A6F7BF0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C4D89-8A42-40E0-BC81-97727BF5CC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5470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5BF04-D3F0-4E54-9902-CE505A6F7BF0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C4D89-8A42-40E0-BC81-97727BF5CC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5726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5BF04-D3F0-4E54-9902-CE505A6F7BF0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C4D89-8A42-40E0-BC81-97727BF5CC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9651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5BF04-D3F0-4E54-9902-CE505A6F7BF0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C4D89-8A42-40E0-BC81-97727BF5CC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9441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FC5BF04-D3F0-4E54-9902-CE505A6F7BF0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02C4D89-8A42-40E0-BC81-97727BF5CC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55581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218" r:id="rId1"/>
    <p:sldLayoutId id="2147484219" r:id="rId2"/>
    <p:sldLayoutId id="2147484220" r:id="rId3"/>
    <p:sldLayoutId id="2147484221" r:id="rId4"/>
    <p:sldLayoutId id="2147484222" r:id="rId5"/>
    <p:sldLayoutId id="2147484223" r:id="rId6"/>
    <p:sldLayoutId id="2147484224" r:id="rId7"/>
    <p:sldLayoutId id="2147484225" r:id="rId8"/>
    <p:sldLayoutId id="2147484226" r:id="rId9"/>
    <p:sldLayoutId id="2147484227" r:id="rId10"/>
    <p:sldLayoutId id="2147484228" r:id="rId11"/>
    <p:sldLayoutId id="2147484229" r:id="rId12"/>
    <p:sldLayoutId id="2147484230" r:id="rId13"/>
    <p:sldLayoutId id="2147484231" r:id="rId14"/>
    <p:sldLayoutId id="2147484232" r:id="rId15"/>
    <p:sldLayoutId id="2147484233" r:id="rId16"/>
    <p:sldLayoutId id="214748423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FFC629D6-5A23-B3F9-F92B-20F3C60E2C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3298" y="2177557"/>
            <a:ext cx="8609161" cy="3998956"/>
          </a:xfrm>
        </p:spPr>
        <p:txBody>
          <a:bodyPr>
            <a:normAutofit lnSpcReduction="10000"/>
          </a:bodyPr>
          <a:lstStyle/>
          <a:p>
            <a:pPr algn="ctr"/>
            <a:r>
              <a:rPr lang="fr-FR" sz="2800" b="1" dirty="0"/>
              <a:t>Mandat de protection future (MDF)</a:t>
            </a:r>
          </a:p>
          <a:p>
            <a:endParaRPr lang="fr-FR" sz="1800" dirty="0"/>
          </a:p>
          <a:p>
            <a:endParaRPr lang="fr-FR" sz="2400" dirty="0"/>
          </a:p>
          <a:p>
            <a:r>
              <a:rPr lang="fr-FR" sz="2400" u="sng" dirty="0"/>
              <a:t>Intervenants :</a:t>
            </a:r>
          </a:p>
          <a:p>
            <a:r>
              <a:rPr lang="fr-FR" sz="2400" dirty="0"/>
              <a:t>- Thomas PELTIER </a:t>
            </a:r>
            <a:r>
              <a:rPr lang="fr-FR" sz="2400"/>
              <a:t>- Expert-comptable</a:t>
            </a:r>
            <a:endParaRPr lang="fr-FR" sz="2400" dirty="0"/>
          </a:p>
          <a:p>
            <a:r>
              <a:rPr lang="fr-FR" sz="2400" dirty="0"/>
              <a:t>- Damien LORDIER - Avocat</a:t>
            </a:r>
          </a:p>
          <a:p>
            <a:r>
              <a:rPr lang="fr-FR" sz="2400" dirty="0"/>
              <a:t>- Nicolas FRANCOIS - Notaire</a:t>
            </a:r>
          </a:p>
          <a:p>
            <a:endParaRPr lang="fr-FR" sz="1800" dirty="0"/>
          </a:p>
          <a:p>
            <a:pPr algn="r"/>
            <a:r>
              <a:rPr lang="fr-FR" sz="1400" dirty="0"/>
              <a:t>Malzéville 25 septembre 2025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FE67D544-A16E-26DF-E727-FDA816FD77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3146" y="172711"/>
            <a:ext cx="3191775" cy="1855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75961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F406B1-B273-6816-88E3-214FBD0AB6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E0CD0D1-B2EB-DB60-B82D-6E10FBB684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4946" y="319177"/>
            <a:ext cx="8051800" cy="572794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fr-FR" sz="2400" b="1" dirty="0"/>
              <a:t>Pouvoirs du mandataire</a:t>
            </a:r>
            <a:br>
              <a:rPr lang="fr-FR" sz="2200" b="1" dirty="0"/>
            </a:br>
            <a:endParaRPr lang="fr-FR" sz="2200" b="1" dirty="0"/>
          </a:p>
          <a:p>
            <a:pPr algn="just"/>
            <a:r>
              <a:rPr lang="fr-FR" sz="2200" b="1" dirty="0"/>
              <a:t>Art 490 C. civ : </a:t>
            </a:r>
            <a:r>
              <a:rPr lang="fr-FR" sz="2200" dirty="0"/>
              <a:t>Le mandataire dispose de tous les pouvoirs qu’un tuteur aurait le pouvoir d’accomplir seul ou avec autorisation</a:t>
            </a:r>
          </a:p>
          <a:p>
            <a:pPr algn="just"/>
            <a:endParaRPr lang="fr-FR" sz="2200" dirty="0"/>
          </a:p>
          <a:p>
            <a:pPr algn="just"/>
            <a:r>
              <a:rPr lang="fr-FR" sz="2200" dirty="0"/>
              <a:t>Le mandataire d’un acte notarié a pouvoir de réaliser les actes de disposition sans autorisation préalable du juge</a:t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898220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00DCDBA-1593-DC93-D922-0695A6919D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533400"/>
            <a:ext cx="7963619" cy="376767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2400" b="1" dirty="0"/>
              <a:t>Rémunération du mandataire</a:t>
            </a:r>
          </a:p>
          <a:p>
            <a:pPr marL="0" indent="0" algn="ctr">
              <a:buNone/>
            </a:pPr>
            <a:endParaRPr lang="fr-FR" sz="2400" b="1" dirty="0"/>
          </a:p>
          <a:p>
            <a:r>
              <a:rPr lang="fr-FR" sz="2400" dirty="0"/>
              <a:t>En principe à titre gratuit …..</a:t>
            </a:r>
          </a:p>
          <a:p>
            <a:pPr marL="0" indent="0">
              <a:buNone/>
            </a:pPr>
            <a:r>
              <a:rPr lang="fr-FR" sz="2400" dirty="0"/>
              <a:t>    ….. sauf clause contraire formalisée par le chef d’entreprise</a:t>
            </a:r>
          </a:p>
        </p:txBody>
      </p:sp>
    </p:spTree>
    <p:extLst>
      <p:ext uri="{BB962C8B-B14F-4D97-AF65-F5344CB8AC3E}">
        <p14:creationId xmlns:p14="http://schemas.microsoft.com/office/powerpoint/2010/main" val="27932740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110DD14-285D-EB17-D9BD-27A86C4ADD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399" y="533399"/>
            <a:ext cx="8343181" cy="5599982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fr-FR" sz="2400" b="1" dirty="0"/>
              <a:t>Contrôle du juge des tutelles</a:t>
            </a:r>
          </a:p>
          <a:p>
            <a:pPr marL="0" indent="0" algn="ctr">
              <a:buNone/>
            </a:pPr>
            <a:endParaRPr lang="fr-FR" b="1" dirty="0"/>
          </a:p>
          <a:p>
            <a:r>
              <a:rPr lang="fr-FR" b="1" dirty="0"/>
              <a:t>Révocation</a:t>
            </a:r>
            <a:r>
              <a:rPr lang="fr-FR" dirty="0"/>
              <a:t> judiciaire si abus</a:t>
            </a:r>
          </a:p>
          <a:p>
            <a:r>
              <a:rPr lang="fr-FR" b="1" dirty="0"/>
              <a:t>Extension</a:t>
            </a:r>
            <a:r>
              <a:rPr lang="fr-FR" dirty="0"/>
              <a:t> du mandat si nécessaire</a:t>
            </a:r>
          </a:p>
          <a:p>
            <a:r>
              <a:rPr lang="fr-FR" b="1" dirty="0"/>
              <a:t>Contrôle</a:t>
            </a:r>
            <a:r>
              <a:rPr lang="fr-FR" dirty="0"/>
              <a:t> résiduel du juge pour les opérations les plus engageantes :</a:t>
            </a:r>
          </a:p>
          <a:p>
            <a:pPr lvl="1"/>
            <a:r>
              <a:rPr lang="fr-FR" dirty="0"/>
              <a:t>actes de disposition à titre gratuit,</a:t>
            </a:r>
          </a:p>
          <a:p>
            <a:pPr lvl="1"/>
            <a:r>
              <a:rPr lang="fr-FR" dirty="0"/>
              <a:t>vente de la résidence principale,</a:t>
            </a:r>
          </a:p>
          <a:p>
            <a:pPr lvl="1"/>
            <a:r>
              <a:rPr lang="fr-FR" dirty="0"/>
              <a:t>renonciation gratuite à un droit acquis,</a:t>
            </a:r>
          </a:p>
          <a:p>
            <a:pPr lvl="1"/>
            <a:r>
              <a:rPr lang="fr-FR" dirty="0"/>
              <a:t>acceptation d’une remise de dette,</a:t>
            </a:r>
          </a:p>
          <a:p>
            <a:pPr lvl="1"/>
            <a:r>
              <a:rPr lang="fr-FR" dirty="0"/>
              <a:t>mainlevée sans paiement,</a:t>
            </a:r>
          </a:p>
          <a:p>
            <a:pPr lvl="1"/>
            <a:endParaRPr lang="fr-FR" b="1" dirty="0">
              <a:solidFill>
                <a:schemeClr val="bg1"/>
              </a:solidFill>
            </a:endParaRPr>
          </a:p>
          <a:p>
            <a:pPr marL="457200" lvl="1" indent="0">
              <a:buNone/>
            </a:pPr>
            <a:r>
              <a:rPr lang="fr-FR" b="1" dirty="0">
                <a:solidFill>
                  <a:schemeClr val="bg1"/>
                </a:solidFill>
              </a:rPr>
              <a:t>		</a:t>
            </a:r>
            <a:r>
              <a:rPr lang="fr-FR" sz="2200" b="1" dirty="0">
                <a:solidFill>
                  <a:schemeClr val="bg1"/>
                </a:solidFill>
              </a:rPr>
              <a:t>attention pour les sociétés : les statuts fixeront </a:t>
            </a:r>
          </a:p>
          <a:p>
            <a:pPr marL="457200" lvl="1" indent="0">
              <a:buNone/>
            </a:pPr>
            <a:r>
              <a:rPr lang="fr-FR" sz="2200" b="1" dirty="0">
                <a:solidFill>
                  <a:schemeClr val="bg1"/>
                </a:solidFill>
              </a:rPr>
              <a:t>		les pouvoirs du nouveau dirigeant, les pouvoirs en AG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Si mandat notarié : le rapport de gestion annuelle est envoyé </a:t>
            </a:r>
          </a:p>
          <a:p>
            <a:pPr marL="0" indent="0">
              <a:buNone/>
            </a:pPr>
            <a:r>
              <a:rPr lang="fr-FR" dirty="0"/>
              <a:t>    tous les ans au notaire pour conservation et contrôle</a:t>
            </a:r>
          </a:p>
          <a:p>
            <a:endParaRPr lang="fr-FR" dirty="0"/>
          </a:p>
        </p:txBody>
      </p:sp>
      <p:sp>
        <p:nvSpPr>
          <p:cNvPr id="4" name="Interdiction 3">
            <a:extLst>
              <a:ext uri="{FF2B5EF4-FFF2-40B4-BE49-F238E27FC236}">
                <a16:creationId xmlns:a16="http://schemas.microsoft.com/office/drawing/2014/main" id="{D089256A-82D6-A9A7-D133-59010949C6DD}"/>
              </a:ext>
            </a:extLst>
          </p:cNvPr>
          <p:cNvSpPr/>
          <p:nvPr/>
        </p:nvSpPr>
        <p:spPr>
          <a:xfrm>
            <a:off x="879895" y="3942271"/>
            <a:ext cx="914400" cy="914400"/>
          </a:xfrm>
          <a:prstGeom prst="noSmoking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80620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DFE0C55-6D3B-6B66-1BAE-CEEA4311ED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399" y="533400"/>
            <a:ext cx="8300049" cy="55827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2400" b="1" dirty="0"/>
              <a:t>Audit préalable avant de signer le MPF</a:t>
            </a:r>
          </a:p>
          <a:p>
            <a:pPr marL="0" indent="0" algn="ctr">
              <a:buNone/>
            </a:pPr>
            <a:endParaRPr lang="fr-FR" sz="2200" b="1" dirty="0"/>
          </a:p>
          <a:p>
            <a:r>
              <a:rPr lang="fr-FR" sz="2200" dirty="0"/>
              <a:t>Avocat / Expert-comptable : audit des statuts pour déterminer les conditions de prise de décisions AGO/AGE - cession entreprise - politique de distribution…</a:t>
            </a:r>
          </a:p>
          <a:p>
            <a:r>
              <a:rPr lang="fr-FR" sz="2200" dirty="0"/>
              <a:t>Banque : </a:t>
            </a:r>
          </a:p>
          <a:p>
            <a:pPr lvl="1"/>
            <a:r>
              <a:rPr lang="fr-FR" sz="2000" dirty="0"/>
              <a:t>souscription d’une assurance « homme clef » </a:t>
            </a:r>
          </a:p>
          <a:p>
            <a:pPr lvl="1"/>
            <a:r>
              <a:rPr lang="fr-FR" sz="2000" dirty="0"/>
              <a:t>souscription d’une prévoyance type AGIPI</a:t>
            </a:r>
          </a:p>
          <a:p>
            <a:pPr lvl="1"/>
            <a:r>
              <a:rPr lang="fr-FR" sz="2000" dirty="0"/>
              <a:t>vérification de son contrat d’assurance-vie </a:t>
            </a:r>
            <a:endParaRPr lang="fr-FR" sz="1800" dirty="0"/>
          </a:p>
          <a:p>
            <a:endParaRPr lang="fr-FR" sz="2200" dirty="0"/>
          </a:p>
        </p:txBody>
      </p:sp>
    </p:spTree>
    <p:extLst>
      <p:ext uri="{BB962C8B-B14F-4D97-AF65-F5344CB8AC3E}">
        <p14:creationId xmlns:p14="http://schemas.microsoft.com/office/powerpoint/2010/main" val="9633662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654E27-0DC2-1C6C-CF25-4DA87F2C3F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96923C4-6D45-EB09-C267-97851A850A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870" y="930215"/>
            <a:ext cx="8300049" cy="55827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2400" b="1" dirty="0"/>
              <a:t>Focus sur le contrat d’assurance-vie : du contrat de capital différé à l’outil de transmission </a:t>
            </a:r>
          </a:p>
          <a:p>
            <a:pPr algn="just"/>
            <a:r>
              <a:rPr lang="fr-FR" sz="2200" dirty="0"/>
              <a:t>Est-il possible de confier au mandataire la gestion de son contrat (de la souscription au dénouement) ?</a:t>
            </a:r>
          </a:p>
          <a:p>
            <a:pPr lvl="1" algn="just"/>
            <a:r>
              <a:rPr lang="fr-FR" sz="2000" dirty="0"/>
              <a:t>mandat notarié : </a:t>
            </a:r>
            <a:r>
              <a:rPr lang="fr-FR" sz="2000" b="1" dirty="0"/>
              <a:t>oui</a:t>
            </a:r>
            <a:r>
              <a:rPr lang="fr-FR" sz="2000" dirty="0"/>
              <a:t>  car c’est un acte patrimonial de disposition qui autorise : souscription, alimentation, arbitrage, retrait</a:t>
            </a:r>
          </a:p>
          <a:p>
            <a:pPr lvl="1" algn="just"/>
            <a:r>
              <a:rPr lang="fr-FR" sz="2000" dirty="0"/>
              <a:t>mandant SSP : </a:t>
            </a:r>
            <a:r>
              <a:rPr lang="fr-FR" sz="2000" b="1" dirty="0"/>
              <a:t>oui mais </a:t>
            </a:r>
            <a:r>
              <a:rPr lang="fr-FR" sz="2000" dirty="0"/>
              <a:t>il faut un </a:t>
            </a:r>
            <a:r>
              <a:rPr lang="fr-FR" sz="2000" b="1" dirty="0"/>
              <a:t>mandat spécial </a:t>
            </a:r>
            <a:r>
              <a:rPr lang="fr-FR" sz="2000" dirty="0"/>
              <a:t>prévoyant expressément la faculté de souscription, alimentation, arbitrage, retrait</a:t>
            </a:r>
          </a:p>
          <a:p>
            <a:r>
              <a:rPr lang="fr-FR" sz="2200" dirty="0"/>
              <a:t>Désignation, substitution, modification de la clause bénéficiaire</a:t>
            </a:r>
          </a:p>
          <a:p>
            <a:pPr lvl="1"/>
            <a:r>
              <a:rPr lang="fr-FR" sz="2000" dirty="0"/>
              <a:t>dans tous les cas : acte de disposition </a:t>
            </a:r>
            <a:r>
              <a:rPr lang="fr-FR" sz="2000" b="1" dirty="0"/>
              <a:t>à titre gratuit </a:t>
            </a:r>
            <a:r>
              <a:rPr lang="fr-FR" sz="2000" dirty="0"/>
              <a:t>: il faudra recueillir l’accord préalable du juge des tutelles</a:t>
            </a:r>
          </a:p>
          <a:p>
            <a:pPr marL="457200" lvl="1" indent="0">
              <a:buNone/>
            </a:pPr>
            <a:endParaRPr lang="fr-FR" sz="2000" dirty="0"/>
          </a:p>
          <a:p>
            <a:pPr marL="457200" lvl="1" indent="0">
              <a:buNone/>
            </a:pPr>
            <a:endParaRPr lang="fr-FR" sz="2000" dirty="0"/>
          </a:p>
          <a:p>
            <a:endParaRPr lang="fr-FR" sz="2200" dirty="0"/>
          </a:p>
        </p:txBody>
      </p:sp>
    </p:spTree>
    <p:extLst>
      <p:ext uri="{BB962C8B-B14F-4D97-AF65-F5344CB8AC3E}">
        <p14:creationId xmlns:p14="http://schemas.microsoft.com/office/powerpoint/2010/main" val="4875304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8E5D736-AA30-48D7-E887-9E8A1638BC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6670" y="1068239"/>
            <a:ext cx="7797800" cy="376767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fr-FR" sz="2400" b="1" dirty="0"/>
              <a:t>Et en cas de décès du dirigeant ?</a:t>
            </a:r>
          </a:p>
          <a:p>
            <a:pPr marL="0" indent="0" algn="ctr">
              <a:buNone/>
            </a:pPr>
            <a:endParaRPr lang="fr-FR" sz="1800" b="1" dirty="0"/>
          </a:p>
          <a:p>
            <a:r>
              <a:rPr lang="fr-FR" sz="1800" dirty="0"/>
              <a:t>Le </a:t>
            </a:r>
            <a:r>
              <a:rPr lang="fr-FR" sz="1800" b="1" dirty="0"/>
              <a:t>mandat à effet posthume </a:t>
            </a:r>
            <a:r>
              <a:rPr lang="fr-FR" sz="1800" dirty="0"/>
              <a:t>(loi 23 juin 2006) :</a:t>
            </a:r>
            <a:br>
              <a:rPr lang="fr-FR" sz="1800" dirty="0"/>
            </a:br>
            <a:r>
              <a:rPr lang="fr-FR" sz="1800" dirty="0"/>
              <a:t>- doit être </a:t>
            </a:r>
            <a:r>
              <a:rPr lang="fr-FR" sz="1800" b="1" dirty="0"/>
              <a:t>motivé</a:t>
            </a:r>
            <a:r>
              <a:rPr lang="fr-FR" sz="1800" dirty="0"/>
              <a:t> : car il ôte aux héritiers le pouvoir d’administrer et de gérer,</a:t>
            </a:r>
            <a:br>
              <a:rPr lang="fr-FR" sz="1800" dirty="0"/>
            </a:br>
            <a:r>
              <a:rPr lang="fr-FR" sz="1800" dirty="0"/>
              <a:t>- est </a:t>
            </a:r>
            <a:r>
              <a:rPr lang="fr-FR" sz="1800" b="1" dirty="0"/>
              <a:t>limité</a:t>
            </a:r>
            <a:r>
              <a:rPr lang="fr-FR" sz="1800" dirty="0"/>
              <a:t> dans les pouvoirs : il ne confère pas au mandataire le droit de disposer : est limitée à 5 ans maximum,</a:t>
            </a:r>
            <a:br>
              <a:rPr lang="fr-FR" sz="1800" dirty="0"/>
            </a:br>
            <a:r>
              <a:rPr lang="fr-FR" sz="1800" dirty="0"/>
              <a:t>- est </a:t>
            </a:r>
            <a:r>
              <a:rPr lang="fr-FR" sz="1800" b="1" dirty="0"/>
              <a:t>notarié</a:t>
            </a:r>
          </a:p>
          <a:p>
            <a:pPr marL="0" indent="0" algn="ctr">
              <a:buNone/>
            </a:pPr>
            <a:r>
              <a:rPr lang="fr-FR" sz="1800" dirty="0"/>
              <a:t>En cas cession des titres le MEP tombe (seule parade : une clause d’inaliénabilité des titres pendant x années à compter décès du défunt)</a:t>
            </a:r>
            <a:br>
              <a:rPr lang="fr-FR" sz="1800" dirty="0"/>
            </a:br>
            <a:endParaRPr lang="fr-FR" sz="1800" dirty="0"/>
          </a:p>
          <a:p>
            <a:r>
              <a:rPr lang="fr-FR" sz="1800" dirty="0"/>
              <a:t>Fonctionnement assez proche du MPF</a:t>
            </a:r>
          </a:p>
          <a:p>
            <a:r>
              <a:rPr lang="fr-FR" sz="1800" dirty="0"/>
              <a:t>Autres solutions : modifications statutaires, tierce administration ou faculté d’attribution à l’héritier repreneur par voie testamentaire</a:t>
            </a:r>
          </a:p>
        </p:txBody>
      </p:sp>
    </p:spTree>
    <p:extLst>
      <p:ext uri="{BB962C8B-B14F-4D97-AF65-F5344CB8AC3E}">
        <p14:creationId xmlns:p14="http://schemas.microsoft.com/office/powerpoint/2010/main" val="24009817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1FD08AA-ADD2-C7FB-70DB-50090DC988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533400"/>
            <a:ext cx="8299450" cy="3767670"/>
          </a:xfrm>
        </p:spPr>
        <p:txBody>
          <a:bodyPr/>
          <a:lstStyle/>
          <a:p>
            <a:pPr marL="0" indent="0" algn="ctr">
              <a:buNone/>
            </a:pPr>
            <a:r>
              <a:rPr lang="fr-FR" sz="3200" dirty="0"/>
              <a:t>Mini Quizz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218711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0EBBDD-CE58-04E4-3D0F-F4D6756944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339A73F-5BA3-1481-AAB8-7FC375ED1C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3298" y="533400"/>
            <a:ext cx="8729932" cy="4357778"/>
          </a:xfrm>
        </p:spPr>
        <p:txBody>
          <a:bodyPr/>
          <a:lstStyle/>
          <a:p>
            <a:pPr marL="0" indent="0" algn="ctr">
              <a:buNone/>
            </a:pPr>
            <a:r>
              <a:rPr lang="fr-FR" sz="2400" b="1" dirty="0"/>
              <a:t>Mini Quizz</a:t>
            </a:r>
          </a:p>
          <a:p>
            <a:pPr marL="0" indent="0" algn="ctr">
              <a:buNone/>
            </a:pPr>
            <a:endParaRPr lang="fr-FR" dirty="0"/>
          </a:p>
          <a:p>
            <a:pPr marL="0" indent="0" algn="just">
              <a:buNone/>
            </a:pPr>
            <a:r>
              <a:rPr lang="fr-FR" dirty="0"/>
              <a:t>Première question :  le mandat de protection future sous seing privé autorise quels actes ?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76792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DDF7AA-1C87-979C-BB8C-29616196F9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F345085-D59F-BF05-4BDC-14E12D5592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3298" y="533400"/>
            <a:ext cx="8729932" cy="4357778"/>
          </a:xfrm>
        </p:spPr>
        <p:txBody>
          <a:bodyPr/>
          <a:lstStyle/>
          <a:p>
            <a:pPr marL="0" indent="0" algn="ctr">
              <a:buNone/>
            </a:pPr>
            <a:r>
              <a:rPr lang="fr-FR" sz="2400" b="1" dirty="0"/>
              <a:t>Mini Quizz</a:t>
            </a:r>
          </a:p>
          <a:p>
            <a:pPr marL="0" indent="0" algn="ctr">
              <a:buNone/>
            </a:pPr>
            <a:endParaRPr lang="fr-FR" dirty="0"/>
          </a:p>
          <a:p>
            <a:pPr marL="0" indent="0" algn="just">
              <a:buNone/>
            </a:pPr>
            <a:r>
              <a:rPr lang="fr-FR" dirty="0"/>
              <a:t>Première question :  le mandat de protection future sous seing privé autorise quels actes ?</a:t>
            </a:r>
          </a:p>
          <a:p>
            <a:pPr marL="0" indent="0" algn="just">
              <a:buNone/>
            </a:pPr>
            <a:endParaRPr lang="fr-FR" dirty="0">
              <a:highlight>
                <a:srgbClr val="FFFF00"/>
              </a:highlight>
            </a:endParaRPr>
          </a:p>
          <a:p>
            <a:pPr marL="0" indent="0" algn="ctr">
              <a:buNone/>
            </a:pPr>
            <a:r>
              <a:rPr lang="fr-FR" sz="2800" dirty="0">
                <a:highlight>
                  <a:srgbClr val="FFFF00"/>
                </a:highlight>
              </a:rPr>
              <a:t>Les actes de conservation et d’administration seulement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953846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770F42-8916-3BDF-214C-0D11832A57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147B6E5-6D4D-5A0C-2412-28AD99F8BB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3298" y="533400"/>
            <a:ext cx="8729932" cy="4357778"/>
          </a:xfrm>
        </p:spPr>
        <p:txBody>
          <a:bodyPr/>
          <a:lstStyle/>
          <a:p>
            <a:pPr marL="0" indent="0" algn="ctr">
              <a:buNone/>
            </a:pPr>
            <a:r>
              <a:rPr lang="fr-FR" sz="2400" b="1" dirty="0"/>
              <a:t>Mini Quizz</a:t>
            </a:r>
          </a:p>
          <a:p>
            <a:pPr marL="0" indent="0" algn="ctr">
              <a:buNone/>
            </a:pPr>
            <a:endParaRPr lang="fr-FR" dirty="0"/>
          </a:p>
          <a:p>
            <a:pPr marL="0" indent="0" algn="just">
              <a:buNone/>
            </a:pPr>
            <a:r>
              <a:rPr lang="fr-FR" dirty="0"/>
              <a:t>Deuxième question :  Est-ce que le médecin de famille peut activer le mandat de protection future ?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89806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4E3EBAA-0819-1C08-E485-5496845A4E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065" y="596259"/>
            <a:ext cx="7972844" cy="52869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Entreprises françaises : chiffres clés et tendances du marché  </a:t>
            </a:r>
          </a:p>
          <a:p>
            <a:pPr marL="0" indent="0">
              <a:buNone/>
            </a:pPr>
            <a:endParaRPr lang="fr-FR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2023 : 50 000 entreprises transmises.</a:t>
            </a: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Fin d’un cycle démographique : retraite des « boomers ». </a:t>
            </a: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25 % des dirigeants français + de 60 ans</a:t>
            </a: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1 sur 10 + de 65 ans.</a:t>
            </a: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Dans la décennie à venir : plus d’une PME/ETI sur deux sera en situation de transmission : 3 fois plus qu’il y a 10 ans</a:t>
            </a:r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BF642EA7-ADB5-9B5C-5170-5213E7D70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133" y="5979544"/>
            <a:ext cx="6554867" cy="1524000"/>
          </a:xfrm>
        </p:spPr>
        <p:txBody>
          <a:bodyPr/>
          <a:lstStyle/>
          <a:p>
            <a:pPr marL="285750" marR="0" lvl="0" indent="-285750" algn="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tabLst/>
              <a:defRPr/>
            </a:pPr>
            <a:br>
              <a:rPr kumimoji="0" lang="fr-FR" sz="1700" b="0" i="0" u="none" strike="noStrike" kern="1200" cap="none" spc="0" normalizeH="0" baseline="0" noProof="0" dirty="0">
                <a:ln>
                  <a:noFill/>
                </a:ln>
                <a:solidFill>
                  <a:srgbClr val="146194">
                    <a:lumMod val="7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fr-FR" sz="1700" b="0" i="0" u="none" strike="noStrike" kern="1200" cap="none" spc="0" normalizeH="0" baseline="0" noProof="0" dirty="0">
                <a:ln>
                  <a:noFill/>
                </a:ln>
                <a:solidFill>
                  <a:srgbClr val="146194">
                    <a:lumMod val="7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Source Bpifrance 2025</a:t>
            </a:r>
            <a:br>
              <a:rPr kumimoji="0" lang="fr-FR" sz="1700" b="0" i="0" u="none" strike="noStrike" kern="1200" cap="none" spc="0" normalizeH="0" baseline="0" noProof="0" dirty="0">
                <a:ln>
                  <a:noFill/>
                </a:ln>
                <a:solidFill>
                  <a:srgbClr val="146194">
                    <a:lumMod val="7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848877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2957DB-80BB-0FD8-FFD4-FA647B8223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E7E4618-009D-1AA6-9C59-29882A8A59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3298" y="533400"/>
            <a:ext cx="8729932" cy="4357778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fr-FR" sz="2400" b="1" dirty="0"/>
          </a:p>
          <a:p>
            <a:pPr marL="0" indent="0" algn="ctr">
              <a:buNone/>
            </a:pPr>
            <a:endParaRPr lang="fr-FR" sz="2400" b="1" dirty="0"/>
          </a:p>
          <a:p>
            <a:pPr marL="0" indent="0" algn="ctr">
              <a:buNone/>
            </a:pPr>
            <a:r>
              <a:rPr lang="fr-FR" sz="2400" b="1" dirty="0"/>
              <a:t>Mini Quizz</a:t>
            </a:r>
          </a:p>
          <a:p>
            <a:pPr marL="0" indent="0" algn="ctr">
              <a:buNone/>
            </a:pPr>
            <a:endParaRPr lang="fr-FR" dirty="0"/>
          </a:p>
          <a:p>
            <a:pPr marL="0" indent="0" algn="just">
              <a:buNone/>
            </a:pPr>
            <a:r>
              <a:rPr lang="fr-FR" dirty="0"/>
              <a:t>Deuxième question :  Est-ce que le médecin de famille peut activer le mandat de protection future ?</a:t>
            </a:r>
          </a:p>
          <a:p>
            <a:pPr marL="0" indent="0" algn="just">
              <a:buNone/>
            </a:pPr>
            <a:endParaRPr lang="fr-FR" dirty="0"/>
          </a:p>
          <a:p>
            <a:pPr marL="0" indent="0" algn="just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sz="3000" dirty="0">
                <a:highlight>
                  <a:srgbClr val="FFFF00"/>
                </a:highlight>
              </a:rPr>
              <a:t>Non : seuls les médecins agréés auprès du tribunal judiciaire disposent de la compétence</a:t>
            </a:r>
          </a:p>
          <a:p>
            <a:pPr marL="0" indent="0" algn="just">
              <a:buNone/>
            </a:pPr>
            <a:endParaRPr lang="fr-FR" dirty="0"/>
          </a:p>
          <a:p>
            <a:pPr marL="0" indent="0" algn="just">
              <a:buNone/>
            </a:pP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854314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D16C7F-C57A-CA43-E73E-7E15278F06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B756D82-03D8-228E-E478-A8263BD2E4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3298" y="533400"/>
            <a:ext cx="8729932" cy="4357778"/>
          </a:xfrm>
        </p:spPr>
        <p:txBody>
          <a:bodyPr/>
          <a:lstStyle/>
          <a:p>
            <a:pPr marL="0" indent="0" algn="ctr">
              <a:buNone/>
            </a:pPr>
            <a:r>
              <a:rPr lang="fr-FR" sz="2400" b="1" dirty="0"/>
              <a:t>Mini Quizz</a:t>
            </a:r>
          </a:p>
          <a:p>
            <a:pPr marL="0" indent="0" algn="ctr">
              <a:buNone/>
            </a:pPr>
            <a:endParaRPr lang="fr-FR" dirty="0"/>
          </a:p>
          <a:p>
            <a:pPr marL="0" indent="0" algn="just">
              <a:buNone/>
            </a:pPr>
            <a:r>
              <a:rPr lang="fr-FR" dirty="0"/>
              <a:t>Troisième question :  Le mandataire a-t-il droit à une rémunération ?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10735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F2791E-0DAF-2302-A083-A27367BC80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6EDDBE3-A1C9-740A-6B6F-6767747894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3298" y="533400"/>
            <a:ext cx="8729932" cy="4357778"/>
          </a:xfrm>
        </p:spPr>
        <p:txBody>
          <a:bodyPr/>
          <a:lstStyle/>
          <a:p>
            <a:pPr marL="0" indent="0" algn="ctr">
              <a:buNone/>
            </a:pPr>
            <a:r>
              <a:rPr lang="fr-FR" sz="2400" b="1" dirty="0"/>
              <a:t>Mini Quizz</a:t>
            </a:r>
          </a:p>
          <a:p>
            <a:pPr marL="0" indent="0" algn="ctr">
              <a:buNone/>
            </a:pPr>
            <a:endParaRPr lang="fr-FR" dirty="0"/>
          </a:p>
          <a:p>
            <a:pPr marL="0" indent="0" algn="just">
              <a:buNone/>
            </a:pPr>
            <a:endParaRPr lang="fr-FR" dirty="0"/>
          </a:p>
          <a:p>
            <a:pPr marL="0" indent="0" algn="just">
              <a:buNone/>
            </a:pPr>
            <a:r>
              <a:rPr lang="fr-FR" dirty="0"/>
              <a:t>Troisième question :  Le mandataire a-t-il droit à une rémunération ?</a:t>
            </a:r>
          </a:p>
          <a:p>
            <a:pPr marL="0" indent="0" algn="just">
              <a:buNone/>
            </a:pPr>
            <a:endParaRPr lang="fr-FR" dirty="0">
              <a:highlight>
                <a:srgbClr val="FFFF00"/>
              </a:highlight>
            </a:endParaRPr>
          </a:p>
          <a:p>
            <a:pPr marL="0" indent="0" algn="ctr">
              <a:buNone/>
            </a:pPr>
            <a:r>
              <a:rPr lang="fr-FR" sz="2800" dirty="0">
                <a:highlight>
                  <a:srgbClr val="FFFF00"/>
                </a:highlight>
              </a:rPr>
              <a:t>Non … sauf clause contraire du mandat voulue par le mandant et acceptée par le mandataire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691431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AAA51B-E97B-8541-6112-5354F2AC1E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2610084-44DE-D436-79EC-FC7BD71225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3298" y="533400"/>
            <a:ext cx="8729932" cy="4357778"/>
          </a:xfrm>
        </p:spPr>
        <p:txBody>
          <a:bodyPr/>
          <a:lstStyle/>
          <a:p>
            <a:pPr marL="0" indent="0" algn="ctr">
              <a:buNone/>
            </a:pPr>
            <a:r>
              <a:rPr lang="fr-FR" sz="2400" b="1" dirty="0"/>
              <a:t>Mini Quizz</a:t>
            </a:r>
          </a:p>
          <a:p>
            <a:pPr marL="0" indent="0" algn="ctr">
              <a:buNone/>
            </a:pPr>
            <a:endParaRPr lang="fr-FR" dirty="0"/>
          </a:p>
          <a:p>
            <a:pPr marL="0" indent="0" algn="just">
              <a:buNone/>
            </a:pPr>
            <a:r>
              <a:rPr lang="fr-FR" dirty="0"/>
              <a:t>Quatrième question :  Le mandant peut toujours révoquer le mandat ?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008247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81DA1C-6546-CD28-6A0B-8C15A5227A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09A4E0F-A4DA-8E1C-A1F6-4EA12C2C91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3298" y="533400"/>
            <a:ext cx="8729932" cy="435777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2400" b="1" dirty="0"/>
              <a:t>Mini Quizz</a:t>
            </a:r>
          </a:p>
          <a:p>
            <a:pPr marL="0" indent="0" algn="ctr">
              <a:buNone/>
            </a:pPr>
            <a:endParaRPr lang="fr-FR" dirty="0"/>
          </a:p>
          <a:p>
            <a:pPr marL="0" indent="0" algn="just">
              <a:buNone/>
            </a:pPr>
            <a:endParaRPr lang="fr-FR" dirty="0"/>
          </a:p>
          <a:p>
            <a:pPr marL="0" indent="0" algn="just">
              <a:buNone/>
            </a:pPr>
            <a:r>
              <a:rPr lang="fr-FR" dirty="0"/>
              <a:t>Quatrième question :  Le mandant peut toujours révoquer le mandat ?</a:t>
            </a:r>
          </a:p>
          <a:p>
            <a:pPr marL="0" indent="0" algn="just">
              <a:buNone/>
            </a:pPr>
            <a:endParaRPr lang="fr-FR" dirty="0">
              <a:highlight>
                <a:srgbClr val="FFFF00"/>
              </a:highlight>
            </a:endParaRPr>
          </a:p>
          <a:p>
            <a:pPr marL="0" indent="0" algn="ctr">
              <a:buNone/>
            </a:pPr>
            <a:r>
              <a:rPr lang="fr-FR" sz="2800" dirty="0">
                <a:highlight>
                  <a:srgbClr val="FFFF00"/>
                </a:highlight>
              </a:rPr>
              <a:t>Oui … avant sa prise d’effet</a:t>
            </a:r>
          </a:p>
          <a:p>
            <a:pPr marL="0" indent="0" algn="ctr">
              <a:buNone/>
            </a:pPr>
            <a:r>
              <a:rPr lang="fr-FR" sz="2800" dirty="0">
                <a:highlight>
                  <a:srgbClr val="FFFF00"/>
                </a:highlight>
              </a:rPr>
              <a:t>Non … après sa prise d’effet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90857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ABBC35-10A5-605C-7ED7-1680F6E4DC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67F6555-43AD-6FCB-A6FD-A9B275DADB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3298" y="533400"/>
            <a:ext cx="8729932" cy="4357778"/>
          </a:xfrm>
        </p:spPr>
        <p:txBody>
          <a:bodyPr/>
          <a:lstStyle/>
          <a:p>
            <a:pPr marL="0" indent="0" algn="ctr">
              <a:buNone/>
            </a:pPr>
            <a:r>
              <a:rPr lang="fr-FR" sz="2400" b="1" dirty="0"/>
              <a:t>Mini Quizz</a:t>
            </a:r>
          </a:p>
          <a:p>
            <a:pPr marL="0" indent="0" algn="ctr">
              <a:buNone/>
            </a:pPr>
            <a:endParaRPr lang="fr-FR" dirty="0"/>
          </a:p>
          <a:p>
            <a:pPr marL="0" indent="0" algn="just">
              <a:buNone/>
            </a:pPr>
            <a:r>
              <a:rPr lang="fr-FR" dirty="0"/>
              <a:t>Cinquième question :  Le mandant </a:t>
            </a:r>
            <a:r>
              <a:rPr lang="fr-FR" dirty="0" err="1"/>
              <a:t>peut’il</a:t>
            </a:r>
            <a:r>
              <a:rPr lang="fr-FR" dirty="0"/>
              <a:t> modifier unilatéralement la clause bénéficiaire de mon contrat d’assurance-vie ?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519678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6608CC-AD18-6325-D0E2-9079AC7C4C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85DD39E-7D90-D70C-D70B-B648F2AEC6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3298" y="533400"/>
            <a:ext cx="8729932" cy="435777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2400" b="1" dirty="0"/>
              <a:t>Mini Quizz</a:t>
            </a:r>
          </a:p>
          <a:p>
            <a:pPr marL="0" indent="0" algn="ctr">
              <a:buNone/>
            </a:pPr>
            <a:endParaRPr lang="fr-FR" dirty="0"/>
          </a:p>
          <a:p>
            <a:pPr marL="0" indent="0" algn="just">
              <a:buNone/>
            </a:pPr>
            <a:endParaRPr lang="fr-FR" dirty="0"/>
          </a:p>
          <a:p>
            <a:pPr marL="0" indent="0" algn="just">
              <a:buNone/>
            </a:pPr>
            <a:r>
              <a:rPr lang="fr-FR" dirty="0"/>
              <a:t>Cinquième question :  Le mandant peut-il modifier unilatéralement la clause bénéficiaire de mon contrat d’assurance-vie ?</a:t>
            </a:r>
          </a:p>
          <a:p>
            <a:pPr marL="0" indent="0" algn="just">
              <a:buNone/>
            </a:pPr>
            <a:endParaRPr lang="fr-FR" dirty="0">
              <a:highlight>
                <a:srgbClr val="FFFF00"/>
              </a:highlight>
            </a:endParaRPr>
          </a:p>
          <a:p>
            <a:pPr marL="0" indent="0" algn="ctr">
              <a:buNone/>
            </a:pPr>
            <a:r>
              <a:rPr lang="fr-FR" sz="2800" dirty="0">
                <a:highlight>
                  <a:srgbClr val="FFFF00"/>
                </a:highlight>
              </a:rPr>
              <a:t>Non … car l’acte est qualifié d’acte de disposition à titre gratuit et suppose l’accord préalable du juge des tutelles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3747425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4CBEBA9-FBAA-3F5F-FA55-1D6B13CB6F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510" y="1283898"/>
            <a:ext cx="8144774" cy="3767670"/>
          </a:xfrm>
        </p:spPr>
        <p:txBody>
          <a:bodyPr/>
          <a:lstStyle/>
          <a:p>
            <a:pPr marL="0" indent="0" algn="ctr">
              <a:buNone/>
            </a:pPr>
            <a:r>
              <a:rPr lang="fr-FR" sz="2400" b="1" dirty="0"/>
              <a:t>Conclusions</a:t>
            </a:r>
          </a:p>
          <a:p>
            <a:pPr marL="0" indent="0" algn="ctr">
              <a:buNone/>
            </a:pPr>
            <a:endParaRPr lang="fr-FR" sz="2400" b="1" dirty="0"/>
          </a:p>
          <a:p>
            <a:pPr marL="0" indent="0" algn="ctr">
              <a:buNone/>
            </a:pPr>
            <a:r>
              <a:rPr lang="fr-FR" dirty="0"/>
              <a:t>“Savoir pour prévoir, afin de pouvoir.”</a:t>
            </a:r>
          </a:p>
          <a:p>
            <a:pPr marL="0" indent="0" algn="ctr">
              <a:buNone/>
            </a:pPr>
            <a:endParaRPr lang="fr-FR" dirty="0"/>
          </a:p>
          <a:p>
            <a:pPr marL="0" indent="0" algn="r">
              <a:buNone/>
            </a:pPr>
            <a:r>
              <a:rPr lang="fr-FR" dirty="0"/>
              <a:t> Auguste COMTE 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28106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946EE4-F492-8DFB-606E-B26EDA0CB6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fr-FR" sz="18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F1C4C79-C81A-C259-B960-2054640FFF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2309" y="533400"/>
            <a:ext cx="8626415" cy="376767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2400" b="1" dirty="0"/>
              <a:t>Chiffres clés du MPF</a:t>
            </a:r>
          </a:p>
          <a:p>
            <a:pPr marL="0" indent="0" algn="ctr">
              <a:buNone/>
            </a:pPr>
            <a:endParaRPr lang="fr-FR" sz="2400" b="1" dirty="0"/>
          </a:p>
          <a:p>
            <a:r>
              <a:rPr lang="fr-FR" sz="2400" dirty="0"/>
              <a:t>Nombre de MPF en hausse constante depuis 2009</a:t>
            </a:r>
          </a:p>
          <a:p>
            <a:r>
              <a:rPr lang="fr-FR" sz="2400" dirty="0"/>
              <a:t>1826 en 2024</a:t>
            </a:r>
          </a:p>
          <a:p>
            <a:r>
              <a:rPr lang="fr-FR" sz="2400" dirty="0"/>
              <a:t>90% établis par acte notarié</a:t>
            </a:r>
          </a:p>
          <a:p>
            <a:r>
              <a:rPr lang="fr-FR" sz="2400" dirty="0"/>
              <a:t>Outil juridique "sous-employé"</a:t>
            </a:r>
          </a:p>
          <a:p>
            <a:endParaRPr lang="fr-FR" sz="1800" dirty="0"/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C4949484-5738-D3C8-34BC-3518C55D0D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9646116"/>
              </p:ext>
            </p:extLst>
          </p:nvPr>
        </p:nvGraphicFramePr>
        <p:xfrm>
          <a:off x="533400" y="3992880"/>
          <a:ext cx="8102598" cy="2026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5800">
                  <a:extLst>
                    <a:ext uri="{9D8B030D-6E8A-4147-A177-3AD203B41FA5}">
                      <a16:colId xmlns:a16="http://schemas.microsoft.com/office/drawing/2014/main" val="1765845294"/>
                    </a:ext>
                  </a:extLst>
                </a:gridCol>
                <a:gridCol w="1257299">
                  <a:extLst>
                    <a:ext uri="{9D8B030D-6E8A-4147-A177-3AD203B41FA5}">
                      <a16:colId xmlns:a16="http://schemas.microsoft.com/office/drawing/2014/main" val="1095871313"/>
                    </a:ext>
                  </a:extLst>
                </a:gridCol>
                <a:gridCol w="1250950">
                  <a:extLst>
                    <a:ext uri="{9D8B030D-6E8A-4147-A177-3AD203B41FA5}">
                      <a16:colId xmlns:a16="http://schemas.microsoft.com/office/drawing/2014/main" val="282405448"/>
                    </a:ext>
                  </a:extLst>
                </a:gridCol>
                <a:gridCol w="1250951">
                  <a:extLst>
                    <a:ext uri="{9D8B030D-6E8A-4147-A177-3AD203B41FA5}">
                      <a16:colId xmlns:a16="http://schemas.microsoft.com/office/drawing/2014/main" val="2076537655"/>
                    </a:ext>
                  </a:extLst>
                </a:gridCol>
                <a:gridCol w="1200150">
                  <a:extLst>
                    <a:ext uri="{9D8B030D-6E8A-4147-A177-3AD203B41FA5}">
                      <a16:colId xmlns:a16="http://schemas.microsoft.com/office/drawing/2014/main" val="2832113015"/>
                    </a:ext>
                  </a:extLst>
                </a:gridCol>
                <a:gridCol w="1187448">
                  <a:extLst>
                    <a:ext uri="{9D8B030D-6E8A-4147-A177-3AD203B41FA5}">
                      <a16:colId xmlns:a16="http://schemas.microsoft.com/office/drawing/2014/main" val="427738918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fr-FR" dirty="0"/>
                        <a:t>Mandat de protection future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4563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Ensemble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dirty="0"/>
                        <a:t>1396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dirty="0"/>
                        <a:t>1480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dirty="0"/>
                        <a:t>1495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dirty="0"/>
                        <a:t>1718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dirty="0"/>
                        <a:t>1826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40345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Authentique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dirty="0"/>
                        <a:t>1292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dirty="0"/>
                        <a:t>1359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dirty="0"/>
                        <a:t>1394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dirty="0"/>
                        <a:t>1590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dirty="0"/>
                        <a:t>1076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8155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Sous seing privé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dirty="0"/>
                        <a:t>104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dirty="0"/>
                        <a:t>121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dirty="0"/>
                        <a:t>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dirty="0"/>
                        <a:t>128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dirty="0"/>
                        <a:t>120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32838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25069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E86E2FE-3BAB-5060-E4E2-79CE9EB54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225" y="586596"/>
            <a:ext cx="8083550" cy="5149970"/>
          </a:xfrm>
        </p:spPr>
        <p:txBody>
          <a:bodyPr>
            <a:normAutofit lnSpcReduction="10000"/>
          </a:bodyPr>
          <a:lstStyle/>
          <a:p>
            <a:r>
              <a:rPr lang="fr-FR" b="1" dirty="0"/>
              <a:t>Définition</a:t>
            </a:r>
            <a:r>
              <a:rPr lang="fr-FR" dirty="0"/>
              <a:t> : contrat par lequel une personne désigne un ou plusieurs mandataires à charge de la représenter pour le cas où elle ne pourrait plus pouvoir seule à ses intérêts par suite d’une altération de ses facultés :</a:t>
            </a:r>
          </a:p>
          <a:p>
            <a:pPr lvl="1"/>
            <a:r>
              <a:rPr lang="fr-FR" dirty="0"/>
              <a:t>physiques ou</a:t>
            </a:r>
          </a:p>
          <a:p>
            <a:pPr lvl="1"/>
            <a:r>
              <a:rPr lang="fr-FR" dirty="0"/>
              <a:t>mentales </a:t>
            </a:r>
          </a:p>
          <a:p>
            <a:endParaRPr lang="fr-FR" dirty="0"/>
          </a:p>
          <a:p>
            <a:r>
              <a:rPr lang="fr-FR" b="1" dirty="0"/>
              <a:t>Dispositif conventionnel de protection </a:t>
            </a:r>
            <a:r>
              <a:rPr lang="fr-FR" dirty="0"/>
              <a:t>permettant au chef d’entreprise d’anticiper sa dépendance ou un accident de la vie</a:t>
            </a:r>
            <a:br>
              <a:rPr lang="fr-FR" dirty="0"/>
            </a:br>
            <a:br>
              <a:rPr lang="fr-FR" dirty="0"/>
            </a:br>
            <a:r>
              <a:rPr lang="fr-FR" dirty="0"/>
              <a:t>Eviction du juge des tutelles dans vos affaires supprime : </a:t>
            </a:r>
          </a:p>
          <a:p>
            <a:pPr lvl="1"/>
            <a:r>
              <a:rPr lang="fr-FR" dirty="0"/>
              <a:t>l’aléa, </a:t>
            </a:r>
          </a:p>
          <a:p>
            <a:pPr lvl="1"/>
            <a:r>
              <a:rPr lang="fr-FR" dirty="0"/>
              <a:t>les délais de traitement du dossier auprès du tribunal</a:t>
            </a:r>
          </a:p>
          <a:p>
            <a:pPr lvl="1"/>
            <a:r>
              <a:rPr lang="fr-FR" dirty="0"/>
              <a:t>l’incertitude quant à la personne chargée de protéger vos          intérêts </a:t>
            </a:r>
          </a:p>
        </p:txBody>
      </p:sp>
    </p:spTree>
    <p:extLst>
      <p:ext uri="{BB962C8B-B14F-4D97-AF65-F5344CB8AC3E}">
        <p14:creationId xmlns:p14="http://schemas.microsoft.com/office/powerpoint/2010/main" val="928526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36965E8-CA20-5E32-31A7-7756E67D81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609" y="681488"/>
            <a:ext cx="8425312" cy="5182402"/>
          </a:xfrm>
        </p:spPr>
        <p:txBody>
          <a:bodyPr>
            <a:normAutofit lnSpcReduction="10000"/>
          </a:bodyPr>
          <a:lstStyle/>
          <a:p>
            <a:r>
              <a:rPr lang="fr-FR" b="1" dirty="0"/>
              <a:t>La véritable question est à qui confier le mandat ?</a:t>
            </a:r>
            <a:br>
              <a:rPr lang="fr-FR" b="1" dirty="0"/>
            </a:br>
            <a:br>
              <a:rPr lang="fr-FR" b="1" dirty="0"/>
            </a:br>
            <a:r>
              <a:rPr lang="fr-FR" dirty="0"/>
              <a:t>Le chef d’entreprise peut confier la gestion de son patrimoine privé et/ou professionnel à la personne qu’il juge la plus apte pour assurer cette gestion : </a:t>
            </a:r>
          </a:p>
          <a:p>
            <a:pPr lvl="1"/>
            <a:r>
              <a:rPr lang="fr-FR" sz="2000" dirty="0"/>
              <a:t>époux/se, enfant(s), DAF, associé, ami… </a:t>
            </a:r>
          </a:p>
          <a:p>
            <a:pPr lvl="1"/>
            <a:r>
              <a:rPr lang="fr-FR" sz="2000" dirty="0"/>
              <a:t>en évitant les risques de conflit d’intérêts (collège de mandataires pour les décisions les plus importantes : ex. cession entreprise…)</a:t>
            </a:r>
          </a:p>
          <a:p>
            <a:pPr lvl="1"/>
            <a:r>
              <a:rPr lang="fr-FR" sz="2000" dirty="0"/>
              <a:t>la mission peut être confiée à plusieurs personnes : mandataire aux biens professionnels, aux biens personnels et à la personne</a:t>
            </a:r>
          </a:p>
          <a:p>
            <a:pPr lvl="1"/>
            <a:endParaRPr lang="fr-FR" sz="2000" dirty="0"/>
          </a:p>
          <a:p>
            <a:pPr marL="457200" lvl="1" indent="0">
              <a:buNone/>
            </a:pPr>
            <a:r>
              <a:rPr lang="fr-FR" sz="2000" dirty="0"/>
              <a:t>NB : tant que le MDF ne produit pas effet, le mandant peut le révoquer à tout moment</a:t>
            </a:r>
          </a:p>
          <a:p>
            <a:pPr marL="0" indent="0">
              <a:buNone/>
            </a:pP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9922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9CD411D-DDD6-D73E-208D-F8F5AFB4B6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0434" y="733245"/>
            <a:ext cx="8013700" cy="5348378"/>
          </a:xfrm>
        </p:spPr>
        <p:txBody>
          <a:bodyPr>
            <a:normAutofit/>
          </a:bodyPr>
          <a:lstStyle/>
          <a:p>
            <a:pPr algn="ctr"/>
            <a:r>
              <a:rPr lang="fr-FR" sz="2400" b="1" dirty="0"/>
              <a:t>Le chef d’entreprise peut ainsi organiser : </a:t>
            </a:r>
          </a:p>
          <a:p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b="1" dirty="0"/>
              <a:t>volet professionnel </a:t>
            </a:r>
            <a:r>
              <a:rPr lang="fr-FR" dirty="0"/>
              <a:t>: la gestion de ses titres, finaliser un processus de cession de l’entreprise, nomination du nouveau dirigent, prise des décisions courantes</a:t>
            </a:r>
          </a:p>
          <a:p>
            <a:pPr marL="0" indent="0">
              <a:buNone/>
            </a:pPr>
            <a:r>
              <a:rPr lang="fr-FR" dirty="0"/>
              <a:t>			  </a:t>
            </a:r>
            <a:r>
              <a:rPr lang="fr-FR" b="1" dirty="0">
                <a:solidFill>
                  <a:schemeClr val="bg1"/>
                </a:solidFill>
              </a:rPr>
              <a:t>Assurer la survie de l’entreprise</a:t>
            </a:r>
          </a:p>
          <a:p>
            <a:pPr marL="0" indent="0">
              <a:buNone/>
            </a:pPr>
            <a:br>
              <a:rPr lang="fr-FR" dirty="0"/>
            </a:br>
            <a:r>
              <a:rPr lang="fr-FR" dirty="0"/>
              <a:t>- </a:t>
            </a:r>
            <a:r>
              <a:rPr lang="fr-FR" b="1" dirty="0"/>
              <a:t>volet personnel </a:t>
            </a:r>
            <a:r>
              <a:rPr lang="fr-FR" dirty="0"/>
              <a:t>: protection du train de vie de la famille : vote aux AG pour la distribution d’un dividende, perception de l’assurance homme clef ou de l’assurance-vie</a:t>
            </a:r>
          </a:p>
          <a:p>
            <a:pPr marL="0" indent="0">
              <a:buNone/>
            </a:pPr>
            <a:r>
              <a:rPr lang="fr-FR" dirty="0"/>
              <a:t>			  </a:t>
            </a:r>
            <a:r>
              <a:rPr lang="fr-FR" b="1" dirty="0">
                <a:solidFill>
                  <a:schemeClr val="bg1"/>
                </a:solidFill>
              </a:rPr>
              <a:t>Assurer ses proches</a:t>
            </a:r>
            <a:br>
              <a:rPr lang="fr-FR" dirty="0"/>
            </a:br>
            <a:br>
              <a:rPr lang="fr-FR" dirty="0"/>
            </a:br>
            <a:r>
              <a:rPr lang="fr-FR" sz="1800" dirty="0"/>
              <a:t>MPF : c’est rassurer ses proches, ses équipes et ses partenaires </a:t>
            </a:r>
          </a:p>
          <a:p>
            <a:pPr marL="0" indent="0">
              <a:buNone/>
            </a:pPr>
            <a:r>
              <a:rPr lang="fr-FR" sz="1800" dirty="0"/>
              <a:t>financiers (banque – LBO - masse des obligataires) </a:t>
            </a:r>
          </a:p>
        </p:txBody>
      </p:sp>
      <p:sp>
        <p:nvSpPr>
          <p:cNvPr id="4" name="Flèche : droite rayée 3">
            <a:extLst>
              <a:ext uri="{FF2B5EF4-FFF2-40B4-BE49-F238E27FC236}">
                <a16:creationId xmlns:a16="http://schemas.microsoft.com/office/drawing/2014/main" id="{AEC52721-BC9E-9FAD-532E-AE2ABC498C1A}"/>
              </a:ext>
            </a:extLst>
          </p:cNvPr>
          <p:cNvSpPr/>
          <p:nvPr/>
        </p:nvSpPr>
        <p:spPr>
          <a:xfrm>
            <a:off x="1164567" y="2769079"/>
            <a:ext cx="978408" cy="484632"/>
          </a:xfrm>
          <a:prstGeom prst="striped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Flèche : droite rayée 4">
            <a:extLst>
              <a:ext uri="{FF2B5EF4-FFF2-40B4-BE49-F238E27FC236}">
                <a16:creationId xmlns:a16="http://schemas.microsoft.com/office/drawing/2014/main" id="{9FE23F56-B254-5239-A52C-5ED4C03D3073}"/>
              </a:ext>
            </a:extLst>
          </p:cNvPr>
          <p:cNvSpPr/>
          <p:nvPr/>
        </p:nvSpPr>
        <p:spPr>
          <a:xfrm>
            <a:off x="1164567" y="4578298"/>
            <a:ext cx="978408" cy="484632"/>
          </a:xfrm>
          <a:prstGeom prst="striped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5934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688A12E-7DD3-4E6B-36BA-A22F1DC1F4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969753"/>
            <a:ext cx="8077200" cy="4918494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fr-FR" sz="2400" b="1" dirty="0"/>
              <a:t>Forme et conclusion du mandat</a:t>
            </a:r>
          </a:p>
          <a:p>
            <a:pPr marL="0" indent="0" algn="ctr">
              <a:buNone/>
            </a:pPr>
            <a:endParaRPr lang="fr-FR" sz="2400" b="1" dirty="0"/>
          </a:p>
          <a:p>
            <a:r>
              <a:rPr lang="fr-FR" sz="2400" dirty="0"/>
              <a:t>Par acte sous seing privé : il autorise les actes conservatoires et d’administration</a:t>
            </a:r>
          </a:p>
          <a:p>
            <a:r>
              <a:rPr lang="fr-FR" sz="2400" dirty="0"/>
              <a:t>Par acte authentique : il autorise les actes conservatoires,  d’administration et de disposition… mais pas à titre gratuit</a:t>
            </a:r>
          </a:p>
          <a:p>
            <a:endParaRPr lang="fr-FR" sz="2400" dirty="0"/>
          </a:p>
          <a:p>
            <a:r>
              <a:rPr lang="fr-FR" sz="2400" dirty="0"/>
              <a:t>Comme tout mandat (contrat) : il est signé par le mandant et le(s) mandataire(s)</a:t>
            </a:r>
          </a:p>
          <a:p>
            <a:r>
              <a:rPr lang="fr-FR" sz="2400" dirty="0"/>
              <a:t>Un mandant doit être capable</a:t>
            </a:r>
          </a:p>
          <a:p>
            <a:r>
              <a:rPr lang="fr-FR" sz="2400" dirty="0"/>
              <a:t>Le mandat est toujours révocable par le mandant jusqu’à    sa mise en œuvre </a:t>
            </a:r>
          </a:p>
          <a:p>
            <a:pPr marL="0" indent="0">
              <a:buNone/>
            </a:pPr>
            <a:endParaRPr lang="fr-FR" sz="2400" dirty="0"/>
          </a:p>
          <a:p>
            <a:endParaRPr lang="fr-FR" sz="24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515454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AA296BB-C8D6-EC55-D187-6567F8E8B2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4946" y="1266645"/>
            <a:ext cx="8051800" cy="376767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fr-FR" sz="2200" b="1" dirty="0"/>
              <a:t>Prise d’effet du MPF</a:t>
            </a:r>
            <a:br>
              <a:rPr lang="fr-FR" sz="2200" b="1" dirty="0"/>
            </a:br>
            <a:endParaRPr lang="fr-FR" sz="2200" b="1" dirty="0"/>
          </a:p>
          <a:p>
            <a:r>
              <a:rPr lang="fr-FR" sz="2200" dirty="0"/>
              <a:t>Conditions de prise d’effet : Le bénéficiaire est dans l’impossibilité de pourvoir seul à ses intérêts par suite d’une altération médicalement constatée de ses facultés mentales ou de ses facultés corporelles de nature à empêcher l’expression de sa volonté</a:t>
            </a:r>
          </a:p>
          <a:p>
            <a:r>
              <a:rPr lang="fr-FR" sz="2200" dirty="0"/>
              <a:t>Le mandat doit obtenir préalablement un certificat médical constatant l’altération des facultés émanant d’un </a:t>
            </a:r>
            <a:r>
              <a:rPr lang="fr-FR" sz="2200" b="1" dirty="0"/>
              <a:t>médecin agréé </a:t>
            </a:r>
            <a:r>
              <a:rPr lang="fr-FR" sz="2200" dirty="0"/>
              <a:t>auprès du tribunal judiciaire du domicile du mandant</a:t>
            </a:r>
          </a:p>
          <a:p>
            <a:r>
              <a:rPr lang="fr-FR" sz="2200" dirty="0"/>
              <a:t>Le certificat est produit au greffe du tribunal pour activer le mandat </a:t>
            </a:r>
          </a:p>
          <a:p>
            <a:r>
              <a:rPr lang="fr-FR" sz="2200" dirty="0"/>
              <a:t>Le mandataire présente le mandat (l'original ou la copie authentique) au greffier : le mandat de protection future produit alors ses pleins effets</a:t>
            </a:r>
            <a:br>
              <a:rPr lang="fr-FR" sz="2200" dirty="0"/>
            </a:br>
            <a:endParaRPr lang="fr-FR" sz="2200" dirty="0"/>
          </a:p>
        </p:txBody>
      </p:sp>
    </p:spTree>
    <p:extLst>
      <p:ext uri="{BB962C8B-B14F-4D97-AF65-F5344CB8AC3E}">
        <p14:creationId xmlns:p14="http://schemas.microsoft.com/office/powerpoint/2010/main" val="21798615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6590C8-787F-2DB3-FF13-1E8B09AEBE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7B36F79-F73E-364E-88F1-8518365EBC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4946" y="319177"/>
            <a:ext cx="8051800" cy="572794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fr-FR" sz="2400" b="1" dirty="0"/>
              <a:t>Mission/Obligations du mandataire</a:t>
            </a:r>
            <a:br>
              <a:rPr lang="fr-FR" sz="2200" b="1" dirty="0"/>
            </a:br>
            <a:endParaRPr lang="fr-FR" sz="2200" b="1" dirty="0"/>
          </a:p>
          <a:p>
            <a:r>
              <a:rPr lang="fr-FR" sz="2200" b="1" dirty="0"/>
              <a:t>Exécution personnelle </a:t>
            </a:r>
            <a:r>
              <a:rPr lang="fr-FR" sz="2200" dirty="0"/>
              <a:t>du mandat dans l’intérêt du mandant conformément aux stipulations convenues (sauf subdélégation prévue dans le mandat)</a:t>
            </a:r>
          </a:p>
          <a:p>
            <a:r>
              <a:rPr lang="fr-FR" sz="2200" dirty="0"/>
              <a:t>Etablissement d’un </a:t>
            </a:r>
            <a:r>
              <a:rPr lang="fr-FR" sz="2200" b="1" dirty="0"/>
              <a:t>inventaire</a:t>
            </a:r>
            <a:r>
              <a:rPr lang="fr-FR" sz="2200" dirty="0"/>
              <a:t> dans les 3 mois</a:t>
            </a:r>
          </a:p>
          <a:p>
            <a:r>
              <a:rPr lang="fr-FR" sz="2200" dirty="0"/>
              <a:t>Rendre compte de sa gestion en produisant annuellement les </a:t>
            </a:r>
            <a:r>
              <a:rPr lang="fr-FR" sz="2200" b="1" dirty="0"/>
              <a:t>comptes</a:t>
            </a:r>
            <a:r>
              <a:rPr lang="fr-FR" sz="2200" dirty="0"/>
              <a:t> entre les mains de la personne chargée de contrôler l'activité du mandataire :</a:t>
            </a:r>
          </a:p>
          <a:p>
            <a:pPr marL="457200" lvl="1" indent="0">
              <a:buNone/>
            </a:pPr>
            <a:r>
              <a:rPr lang="fr-FR" dirty="0"/>
              <a:t>- le notaire pour le mandat notarié</a:t>
            </a:r>
          </a:p>
          <a:p>
            <a:pPr marL="457200" lvl="1" indent="0">
              <a:buNone/>
            </a:pPr>
            <a:r>
              <a:rPr lang="fr-FR" dirty="0"/>
              <a:t>- ou la personne désignée dans le contrat de mandat sous seing privé</a:t>
            </a:r>
            <a:endParaRPr lang="fr-FR" sz="2200" dirty="0"/>
          </a:p>
          <a:p>
            <a:r>
              <a:rPr lang="fr-FR" sz="2200" b="1" dirty="0"/>
              <a:t>Responsabilité</a:t>
            </a:r>
            <a:r>
              <a:rPr lang="fr-FR" sz="2200" dirty="0"/>
              <a:t> en cas de faute</a:t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0270329"/>
      </p:ext>
    </p:extLst>
  </p:cSld>
  <p:clrMapOvr>
    <a:masterClrMapping/>
  </p:clrMapOvr>
</p:sld>
</file>

<file path=ppt/theme/theme1.xml><?xml version="1.0" encoding="utf-8"?>
<a:theme xmlns:a="http://schemas.openxmlformats.org/drawingml/2006/main" name="Secteur">
  <a:themeElements>
    <a:clrScheme name="Secteur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ecteu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13762</TotalTime>
  <Words>1419</Words>
  <Application>Microsoft Office PowerPoint</Application>
  <PresentationFormat>Affichage à l'écran (4:3)</PresentationFormat>
  <Paragraphs>188</Paragraphs>
  <Slides>27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27</vt:i4>
      </vt:variant>
    </vt:vector>
  </HeadingPairs>
  <TitlesOfParts>
    <vt:vector size="31" baseType="lpstr">
      <vt:lpstr>Arial</vt:lpstr>
      <vt:lpstr>Calibri</vt:lpstr>
      <vt:lpstr>Wingdings 3</vt:lpstr>
      <vt:lpstr>Secteur</vt:lpstr>
      <vt:lpstr>Présentation PowerPoint</vt:lpstr>
      <vt:lpstr> Source Bpifrance 2025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Nicolas FRANCOIS</dc:creator>
  <cp:lastModifiedBy>Thomas PELTIER</cp:lastModifiedBy>
  <cp:revision>89</cp:revision>
  <dcterms:created xsi:type="dcterms:W3CDTF">2022-05-16T10:32:04Z</dcterms:created>
  <dcterms:modified xsi:type="dcterms:W3CDTF">2025-09-25T16:07:56Z</dcterms:modified>
</cp:coreProperties>
</file>